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Optimización Logística en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enfoque predictivo con Machine Learning para la eficiencia y la satisfacción del cliente.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54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El Poder de la Predicción en Logística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631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de clasificación, con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del 72% en la clase de retrasos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permite identificar la mayoría de los incumplimientos y activar acciones preventivas.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07048"/>
            <a:ext cx="755642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Priorización de Envíos: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Reasignar recursos para entregas críticas.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Comunicación Proactiva: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Informar al cliente antes de que el problema escale.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Optimización de Rutas: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Ajustar la planificación en tiempo real.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2353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el riesgo reputacional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 la experiencia del usuario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 la toma de decisiones operativas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basada en datos, generando un impacto positivo tangible en el negocio.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858083"/>
            <a:ext cx="11006495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Contexto Operativo y Problemas Actuales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379" y="2012275"/>
            <a:ext cx="4256484" cy="2664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Nuestra base de datos histórica, con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10.999 registros de envíos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revela patrones críticos en el comportamiento logístico y la satisfacción del cliente. Variables como las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llamadas a atención al cliente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la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calificación del servicio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sugieren una correlación directa con la eficiencia de la entrega.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379" y="4858345"/>
            <a:ext cx="4256484" cy="233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Actualmente, operamos bajo un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reactivo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los problemas se gestionan una vez que el retraso ha ocurrido. En un mercado donde la inmediatez es la norma, la capacidad de anticipar fallos y entender la estructura de costos es vital.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5930" y="2269927"/>
            <a:ext cx="8352711" cy="4661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057"/>
            <a:ext cx="6316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72464"/>
            <a:ext cx="2199561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4" name="Text 2"/>
          <p:cNvSpPr/>
          <p:nvPr/>
        </p:nvSpPr>
        <p:spPr>
          <a:xfrm>
            <a:off x="929878" y="2640449"/>
            <a:ext cx="19273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3106698" y="2572464"/>
            <a:ext cx="1247418" cy="426244"/>
          </a:xfrm>
          <a:prstGeom prst="roundRect">
            <a:avLst>
              <a:gd name="adj" fmla="val 17880"/>
            </a:avLst>
          </a:prstGeom>
          <a:solidFill>
            <a:srgbClr val="3E0845"/>
          </a:solidFill>
          <a:ln/>
        </p:spPr>
      </p:sp>
      <p:sp>
        <p:nvSpPr>
          <p:cNvPr id="6" name="Text 4"/>
          <p:cNvSpPr/>
          <p:nvPr/>
        </p:nvSpPr>
        <p:spPr>
          <a:xfrm>
            <a:off x="3242786" y="2640449"/>
            <a:ext cx="975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LOGÍSTICA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53859"/>
            <a:ext cx="6521410" cy="9072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604" y="4387929"/>
            <a:ext cx="3066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Objetivo de Regresión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878348"/>
            <a:ext cx="606778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Estimación del Valor del Inventario: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Modelar y estimar la variable continua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Cost_of_the_Product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53859"/>
            <a:ext cx="6521410" cy="907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2014" y="4387929"/>
            <a:ext cx="3452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Objetivo de Clasificación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542014" y="4878348"/>
            <a:ext cx="606778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Predicción de Puntualidad: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Predecir la variable binaria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Reached.on.Time_Y.N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(1: Retraso, 0: A tiempo).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0937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objetivo es transicionar hacia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predictivo y proactivo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mediante ML, permitiendo tomar decisiones basadas en datos antes de que los incidentes impacten al cliente final.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114"/>
            <a:ext cx="7788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Preprocesamiento de Datos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1884521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043506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Ordinal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044729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OneHot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044729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Limpieza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044729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Carga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7816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fase crítica preparó el dataset para garantizar la calidad y compatibilidad con los algoritmos de Machine Learning, transformando los datos en un formato adecuado para el modelado.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835700"/>
            <a:ext cx="1032450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Estrategias de Codificación Categórica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920835"/>
            <a:ext cx="30480" cy="4568071"/>
          </a:xfrm>
          <a:prstGeom prst="roundRect">
            <a:avLst>
              <a:gd name="adj" fmla="val 297412"/>
            </a:avLst>
          </a:prstGeom>
          <a:solidFill>
            <a:srgbClr val="414677"/>
          </a:solidFill>
          <a:ln/>
        </p:spPr>
      </p:sp>
      <p:sp>
        <p:nvSpPr>
          <p:cNvPr id="4" name="Shape 2"/>
          <p:cNvSpPr/>
          <p:nvPr/>
        </p:nvSpPr>
        <p:spPr>
          <a:xfrm>
            <a:off x="724852" y="1920835"/>
            <a:ext cx="6559868" cy="2247186"/>
          </a:xfrm>
          <a:prstGeom prst="roundRect">
            <a:avLst>
              <a:gd name="adj" fmla="val 4034"/>
            </a:avLst>
          </a:prstGeom>
          <a:solidFill>
            <a:srgbClr val="282D5E"/>
          </a:solidFill>
          <a:ln/>
        </p:spPr>
      </p:sp>
      <p:sp>
        <p:nvSpPr>
          <p:cNvPr id="5" name="Text 3"/>
          <p:cNvSpPr/>
          <p:nvPr/>
        </p:nvSpPr>
        <p:spPr>
          <a:xfrm>
            <a:off x="1871663" y="2136577"/>
            <a:ext cx="519731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Codificación Nominal (OneHotEncoder)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40594" y="2596872"/>
            <a:ext cx="6128385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Aplicada a variables sin orden intrínseco (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Warehouse_block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Mode_of_Shipment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Gender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para evitar que el modelo asuma jerarquías falsas. Resultado: vectores binarios dispersos.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45680" y="4578668"/>
            <a:ext cx="6559868" cy="1910239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8" name="Text 6"/>
          <p:cNvSpPr/>
          <p:nvPr/>
        </p:nvSpPr>
        <p:spPr>
          <a:xfrm>
            <a:off x="7561421" y="4794409"/>
            <a:ext cx="502979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Codificación Ordinal (OrdinalEncoder)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61421" y="5254704"/>
            <a:ext cx="6128385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Aplicada a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Product_importance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capturar su jerarquía de negocio (low=0, medium=1, high=2), permitiendo al modelo entender el peso o magnitud de cada categoría.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5333" y="6719888"/>
            <a:ext cx="13119735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Estas técnicas aseguran que las variables categóricas sean representadas numéricamente de forma adecuada para los algoritmos de Machine Learning.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4880"/>
            <a:ext cx="10130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Modelado: Regresión y Clasificación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7287"/>
            <a:ext cx="2296597" cy="22965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73874" y="3057287"/>
            <a:ext cx="37995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Regresión: Estimación de Costos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373874" y="3902035"/>
            <a:ext cx="379952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evaluaron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Regresión Lineal Simple (OLS)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como baseline 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Regresión Ridge (L2)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mitigar la multicolinealidad y mejorar la generalización.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057287"/>
            <a:ext cx="2296597" cy="22965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6969" y="3057287"/>
            <a:ext cx="37996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Clasificación: Predicción de Puntualidad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036969" y="3902035"/>
            <a:ext cx="37996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seleccionó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Regresión Logística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un modelo probabilístico robusto, para predecir la variable binaria de retrasos en la entrega.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971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Estos modelos buscan abordar los objetivos estratégicos de estimación financiera y eficiencia operativa.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512"/>
            <a:ext cx="1007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Evaluación del Modelo de Regresión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2919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053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54248"/>
            <a:ext cx="3776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66015" y="2554248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7215" y="2554248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128415" y="2554248"/>
            <a:ext cx="2473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06085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204567"/>
            <a:ext cx="3776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66015" y="3204567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0.7684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97215" y="3204567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0.9271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128415" y="3204567"/>
            <a:ext cx="2473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7111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3854887"/>
            <a:ext cx="3776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Ridge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66015" y="3854887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0.7684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197215" y="3854887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0.9271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128415" y="3854887"/>
            <a:ext cx="2473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0.10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36149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4505206"/>
            <a:ext cx="3776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Lasso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266015" y="4505206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0.8366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197215" y="4505206"/>
            <a:ext cx="2469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0.9797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1128415" y="4505206"/>
            <a:ext cx="2473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0.08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5274588"/>
            <a:ext cx="130428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modelos de regresión lineal y Ridge muestran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bajo (aproximadamente 0.10)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indicando una baja capacidad explicativa para el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Cost_of_the_Product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La regularización no mejoró significativamente el desempeño.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2631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Conclusión: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 limitación es informativa. Se requieren variables comerciales adicionales para mejorar la estimación del costo del producto.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670798"/>
            <a:ext cx="8827889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Evaluación del Modelo de Clasificación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60095" y="2302669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Matriz de Confusión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760095" y="2759988"/>
            <a:ext cx="4295775" cy="3011686"/>
          </a:xfrm>
          <a:prstGeom prst="roundRect">
            <a:avLst>
              <a:gd name="adj" fmla="val 25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7715" y="2767608"/>
            <a:ext cx="4280059" cy="7310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2857" y="2865358"/>
            <a:ext cx="1053584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383155" y="2865358"/>
            <a:ext cx="104977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Predicción 0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3809643" y="2865358"/>
            <a:ext cx="105358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Predicción 1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67715" y="3498652"/>
            <a:ext cx="4280059" cy="12665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2857" y="3596402"/>
            <a:ext cx="1053584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0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383155" y="3596402"/>
            <a:ext cx="1049774" cy="107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471 (Verdaderos Negativos)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809643" y="3596402"/>
            <a:ext cx="105358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416 (Falsos Positivos)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7715" y="4765238"/>
            <a:ext cx="4280059" cy="9988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2857" y="4862989"/>
            <a:ext cx="1053584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1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2383155" y="4862989"/>
            <a:ext cx="104977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374 (Falsos Negativos)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3809643" y="4862989"/>
            <a:ext cx="1053584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939 (Verdaderos Positivos)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60095" y="5940623"/>
            <a:ext cx="4295775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0.6409 (64.09%)</a:t>
            </a:r>
            <a:endParaRPr lang="en-US" sz="145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(Clase 1 - Retrasos):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939 / (374 + 939) ≈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0.715</a:t>
            </a:r>
            <a:endParaRPr lang="en-US" sz="14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1125" y="1641872"/>
            <a:ext cx="7109341" cy="3967996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5513784" y="5778817"/>
            <a:ext cx="357128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Interpretación del Rendimiento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5513784" y="6217325"/>
            <a:ext cx="8364022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de clasificación, basado en Regresión Logística con división estratificada, presenta un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desempeño moderado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general.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5513784" y="6888004"/>
            <a:ext cx="8364022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 embargo, un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recall de 0.72 para la clase 1 (retrasos)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indica una buena capacidad para detectar entregas que no llegaron a tiempo, lo cual es crucial para la gestión proactiva.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3898"/>
            <a:ext cx="11220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Implicaciones y Decisiones Estratégicas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63310" y="2795826"/>
            <a:ext cx="60960" cy="380035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4" name="Text 2"/>
          <p:cNvSpPr/>
          <p:nvPr/>
        </p:nvSpPr>
        <p:spPr>
          <a:xfrm>
            <a:off x="1081564" y="2826306"/>
            <a:ext cx="387084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Regresión: No Recomendado para Producción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1564" y="4025384"/>
            <a:ext cx="387084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Debido al bajo R², se sugiere explorar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modelos no lineales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(Random Forest, Gradient Boosting) y la incorporación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comerciales adicionales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mejorar la predictibilidad del costo.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05413" y="2795826"/>
            <a:ext cx="60960" cy="380035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7" name="Text 5"/>
          <p:cNvSpPr/>
          <p:nvPr/>
        </p:nvSpPr>
        <p:spPr>
          <a:xfrm>
            <a:off x="5523667" y="2826306"/>
            <a:ext cx="38708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Clasificación: Valor Estratégico Alto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523667" y="3671054"/>
            <a:ext cx="387084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modelo puede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anticipar retrasos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transformando la gestión logística de reactiva a predictiva.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Priorizar el recall de la clase 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(retrasos) es clave para proteger la experiencia del cliente.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7515" y="2795826"/>
            <a:ext cx="60960" cy="380035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8"/>
          <p:cNvSpPr/>
          <p:nvPr/>
        </p:nvSpPr>
        <p:spPr>
          <a:xfrm>
            <a:off x="9965769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Gestión de Errores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965769" y="3316724"/>
            <a:ext cx="387084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Falsos Negativos (374):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Retrasos no detectados, mayor riesgo reputacional.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Falsos Positivos (416):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Alertas innecesarias, costo operativo menor. Se puede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ajustar el umbral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para aumentar la detección, aceptando más falsas alarmas.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2026-02-25T03:53:21Z</dcterms:created>
  <dcterms:modified xsi:type="dcterms:W3CDTF">2026-02-25T03:53:21Z</dcterms:modified>
</cp:coreProperties>
</file>